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300" r:id="rId4"/>
    <p:sldId id="294" r:id="rId5"/>
    <p:sldId id="295" r:id="rId6"/>
    <p:sldId id="307" r:id="rId7"/>
    <p:sldId id="308" r:id="rId8"/>
    <p:sldId id="303" r:id="rId9"/>
    <p:sldId id="309" r:id="rId10"/>
    <p:sldId id="310" r:id="rId11"/>
    <p:sldId id="314" r:id="rId12"/>
    <p:sldId id="316" r:id="rId13"/>
    <p:sldId id="315" r:id="rId14"/>
    <p:sldId id="306" r:id="rId15"/>
    <p:sldId id="311" r:id="rId16"/>
    <p:sldId id="312" r:id="rId17"/>
    <p:sldId id="313" r:id="rId18"/>
    <p:sldId id="27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범" initials="기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2" autoAdjust="0"/>
    <p:restoredTop sz="87320" autoAdjust="0"/>
  </p:normalViewPr>
  <p:slideViewPr>
    <p:cSldViewPr snapToGrid="0">
      <p:cViewPr varScale="1">
        <p:scale>
          <a:sx n="90" d="100"/>
          <a:sy n="90" d="100"/>
        </p:scale>
        <p:origin x="60" y="166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890B703-0836-499D-9F8D-D18F794AD7C3}" type="datetime1">
              <a:rPr lang="ko-KR" altLang="en-US"/>
              <a:pPr lvl="0">
                <a:defRPr/>
              </a:pPr>
              <a:t>2024-06-03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73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059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19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760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687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864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343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820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72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1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756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050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012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190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300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752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369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../../04_concat_result.bmp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8ED5B06-90F0-4CF4-AE7C-A13AB71034B4}"/>
              </a:ext>
            </a:extLst>
          </p:cNvPr>
          <p:cNvSpPr/>
          <p:nvPr/>
        </p:nvSpPr>
        <p:spPr>
          <a:xfrm>
            <a:off x="6858000" y="1"/>
            <a:ext cx="5334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8052" y="1187933"/>
            <a:ext cx="5267393" cy="2387600"/>
          </a:xfrm>
        </p:spPr>
        <p:txBody>
          <a:bodyPr>
            <a:noAutofit/>
          </a:bodyPr>
          <a:lstStyle/>
          <a:p>
            <a:r>
              <a:rPr lang="en-US" altLang="ko-KR" sz="3600" i="1" dirty="0">
                <a:latin typeface="Georgia" panose="02040502050405020303" pitchFamily="18" charset="0"/>
              </a:rPr>
              <a:t>Unsupervised Semantic Segmentation by Distilling Features Correspondences</a:t>
            </a:r>
            <a:endParaRPr lang="ko-KR" altLang="en-US" sz="3600" i="1" dirty="0"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5210" y="3575533"/>
            <a:ext cx="4665962" cy="1187932"/>
          </a:xfrm>
        </p:spPr>
        <p:txBody>
          <a:bodyPr>
            <a:normAutofit/>
          </a:bodyPr>
          <a:lstStyle/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Paper review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0FB941B4-70D7-4C54-BB7F-26210ED71985}"/>
              </a:ext>
            </a:extLst>
          </p:cNvPr>
          <p:cNvSpPr txBox="1">
            <a:spLocks/>
          </p:cNvSpPr>
          <p:nvPr/>
        </p:nvSpPr>
        <p:spPr>
          <a:xfrm>
            <a:off x="7215210" y="5369167"/>
            <a:ext cx="4665962" cy="1187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Georgia" panose="02040502050405020303" pitchFamily="18" charset="0"/>
              </a:rPr>
              <a:t>Gibeom</a:t>
            </a:r>
            <a:r>
              <a:rPr lang="en-US" altLang="ko-KR" sz="1800" dirty="0">
                <a:latin typeface="Georgia" panose="02040502050405020303" pitchFamily="18" charset="0"/>
              </a:rPr>
              <a:t> Kim (UST)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982971-64A4-449F-A616-D61456547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9A1EFA-9E3E-47BB-B604-4019202521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969"/>
          <a:stretch/>
        </p:blipFill>
        <p:spPr>
          <a:xfrm>
            <a:off x="961761" y="1858354"/>
            <a:ext cx="4829439" cy="45404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4924DF-BFE0-4F44-ABA6-A37559E12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095" y="2159221"/>
            <a:ext cx="5150115" cy="8064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2">
                <a:extLst>
                  <a:ext uri="{FF2B5EF4-FFF2-40B4-BE49-F238E27FC236}">
                    <a16:creationId xmlns:a16="http://schemas.microsoft.com/office/drawing/2014/main" id="{1E77A2CE-2002-433E-BCB2-EC6448684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37207" y="3156924"/>
                <a:ext cx="4559890" cy="114588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h𝑤𝑖𝑗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Segmentation Correspondences tensor between feature map f and g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bias, by subtracting certain value to F, adjust correlation value</a:t>
                </a:r>
              </a:p>
            </p:txBody>
          </p:sp>
        </mc:Choice>
        <mc:Fallback xmlns="">
          <p:sp>
            <p:nvSpPr>
              <p:cNvPr id="11" name="내용 개체 틀 2">
                <a:extLst>
                  <a:ext uri="{FF2B5EF4-FFF2-40B4-BE49-F238E27FC236}">
                    <a16:creationId xmlns:a16="http://schemas.microsoft.com/office/drawing/2014/main" id="{1E77A2CE-2002-433E-BCB2-EC6448684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37207" y="3156924"/>
                <a:ext cx="4559890" cy="1145885"/>
              </a:xfrm>
              <a:blipFill>
                <a:blip r:embed="rId6"/>
                <a:stretch>
                  <a:fillRect l="-134" t="-31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FC569EFD-9DCB-4660-9CBD-614D2FEA3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7690" y="4368019"/>
            <a:ext cx="5770364" cy="203081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ABC064-CF49-457D-9ADD-DD40DCA2A55B}"/>
              </a:ext>
            </a:extLst>
          </p:cNvPr>
          <p:cNvSpPr/>
          <p:nvPr/>
        </p:nvSpPr>
        <p:spPr>
          <a:xfrm>
            <a:off x="6737063" y="5178884"/>
            <a:ext cx="2701904" cy="471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DCD7820-F96C-4B82-8583-56785B186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761" y="1858353"/>
            <a:ext cx="10268478" cy="454048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22D890-BBB1-4412-A0AD-14FA5FD22A13}"/>
              </a:ext>
            </a:extLst>
          </p:cNvPr>
          <p:cNvSpPr/>
          <p:nvPr/>
        </p:nvSpPr>
        <p:spPr>
          <a:xfrm>
            <a:off x="1506978" y="5507084"/>
            <a:ext cx="3818396" cy="891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04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F143159E-2AE1-4C39-A598-8B51C5B105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331" y="3151731"/>
                <a:ext cx="10878809" cy="2799526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1400" dirty="0">
                    <a:latin typeface="Georgia" panose="02040502050405020303" pitchFamily="18" charset="0"/>
                  </a:rPr>
                  <a:t>E(</a:t>
                </a:r>
                <a:r>
                  <a:rPr lang="az-Cyrl-AZ" altLang="ko-KR" sz="1400" dirty="0">
                    <a:latin typeface="Georgia" panose="02040502050405020303" pitchFamily="18" charset="0"/>
                  </a:rPr>
                  <a:t>ф</a:t>
                </a:r>
                <a:r>
                  <a:rPr lang="en-US" altLang="ko-KR" sz="1400" dirty="0">
                    <a:latin typeface="Georgia" panose="02040502050405020303" pitchFamily="18" charset="0"/>
                  </a:rPr>
                  <a:t>): Graph energy function. It represents how well the pixels in the entire image are grouped together</a:t>
                </a:r>
                <a:endParaRPr lang="en-US" altLang="ko-KR" sz="1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pixel values of each positions </a:t>
                </a:r>
                <a:r>
                  <a:rPr lang="en-US" altLang="ko-KR" sz="1400" dirty="0" err="1">
                    <a:latin typeface="Georgia" panose="02040502050405020303" pitchFamily="18" charset="0"/>
                  </a:rPr>
                  <a:t>i</a:t>
                </a:r>
                <a:r>
                  <a:rPr lang="en-US" altLang="ko-KR" sz="1400" dirty="0">
                    <a:latin typeface="Georgia" panose="02040502050405020303" pitchFamily="18" charset="0"/>
                  </a:rPr>
                  <a:t>, j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weight function between vertices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. This function represents the similarity between the two pixels</a:t>
                </a:r>
              </a:p>
              <a:p>
                <a14:m>
                  <m:oMath xmlns:m="http://schemas.openxmlformats.org/officeDocument/2006/math">
                    <m:r>
                      <a:rPr lang="az-Cyrl-AZ" altLang="ko-KR" sz="1400" i="1">
                        <a:latin typeface="Cambria Math" panose="02040503050406030204" pitchFamily="18" charset="0"/>
                      </a:rPr>
                      <m:t>ф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Feature vector value of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1400" dirty="0">
                  <a:latin typeface="Georgia" panose="02040502050405020303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sz="1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az-Cyrl-AZ" altLang="ko-KR" sz="1400" i="1" smtClean="0">
                        <a:latin typeface="Cambria Math" panose="02040503050406030204" pitchFamily="18" charset="0"/>
                      </a:rPr>
                      <m:t>ф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az-Cyrl-AZ" altLang="ko-KR" sz="1400" i="1">
                        <a:latin typeface="Cambria Math" panose="02040503050406030204" pitchFamily="18" charset="0"/>
                      </a:rPr>
                      <m:t>ф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Compatibility function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​. This function measures the similarity between the representations of the two pixels. If two pixels have similar colors or textures, the compatibility cost is low, indicating a high likelihood that the two pixels belong to the same group.</a:t>
                </a:r>
                <a:endParaRPr lang="en-US" altLang="ko-KR" sz="14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F143159E-2AE1-4C39-A598-8B51C5B105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331" y="3151731"/>
                <a:ext cx="10878809" cy="2799526"/>
              </a:xfrm>
              <a:blipFill>
                <a:blip r:embed="rId4"/>
                <a:stretch>
                  <a:fillRect l="-112" t="-13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32DDD4C9-CA1A-40E5-AEA6-951BF4E15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937" y="1726511"/>
            <a:ext cx="4381725" cy="8445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4AAFBB-5804-49A7-821C-AB41C80C28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6619" y="1726511"/>
            <a:ext cx="8602361" cy="480028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2024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8336B1-725A-4168-8183-E70B7DE1B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63" y="3569500"/>
            <a:ext cx="9220674" cy="4635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63FE6A-4F6F-4FBD-9DD2-DC8E23A2DAC4}"/>
              </a:ext>
            </a:extLst>
          </p:cNvPr>
          <p:cNvSpPr/>
          <p:nvPr/>
        </p:nvSpPr>
        <p:spPr>
          <a:xfrm>
            <a:off x="7398003" y="3569500"/>
            <a:ext cx="3010134" cy="693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6FF96F-F0D3-45C8-9563-4A704B09EC80}"/>
              </a:ext>
            </a:extLst>
          </p:cNvPr>
          <p:cNvSpPr txBox="1"/>
          <p:nvPr/>
        </p:nvSpPr>
        <p:spPr>
          <a:xfrm>
            <a:off x="486937" y="1623043"/>
            <a:ext cx="1121812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tensor</a:t>
            </a:r>
            <a:r>
              <a:rPr lang="ko-KR" altLang="en-US" dirty="0"/>
              <a:t>(0.0895,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 </a:t>
            </a:r>
            <a:r>
              <a:rPr lang="ko-KR" altLang="en-US" dirty="0" err="1"/>
              <a:t>tensor</a:t>
            </a:r>
            <a:r>
              <a:rPr lang="ko-KR" altLang="en-US" dirty="0"/>
              <a:t>(-0.2202,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 </a:t>
            </a:r>
            <a:r>
              <a:rPr lang="ko-KR" altLang="en-US" dirty="0" err="1"/>
              <a:t>tensor</a:t>
            </a:r>
            <a:r>
              <a:rPr lang="ko-KR" altLang="en-US" dirty="0"/>
              <a:t>(-0.2264,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tensor</a:t>
            </a:r>
            <a:r>
              <a:rPr lang="ko-KR" altLang="en-US" dirty="0"/>
              <a:t>(0.0876,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 </a:t>
            </a:r>
            <a:r>
              <a:rPr lang="ko-KR" altLang="en-US" dirty="0" err="1"/>
              <a:t>tensor</a:t>
            </a:r>
            <a:r>
              <a:rPr lang="ko-KR" altLang="en-US" dirty="0"/>
              <a:t>(-0.2981,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 </a:t>
            </a:r>
            <a:r>
              <a:rPr lang="ko-KR" altLang="en-US" dirty="0" err="1"/>
              <a:t>tensor</a:t>
            </a:r>
            <a:r>
              <a:rPr lang="ko-KR" altLang="en-US" dirty="0"/>
              <a:t>(-0.2882,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tensor</a:t>
            </a:r>
            <a:r>
              <a:rPr lang="ko-KR" altLang="en-US" dirty="0"/>
              <a:t>(0.0892,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 </a:t>
            </a:r>
            <a:r>
              <a:rPr lang="ko-KR" altLang="en-US" dirty="0" err="1"/>
              <a:t>tensor</a:t>
            </a:r>
            <a:r>
              <a:rPr lang="ko-KR" altLang="en-US" dirty="0"/>
              <a:t>(-0.3084,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 </a:t>
            </a:r>
            <a:r>
              <a:rPr lang="ko-KR" altLang="en-US" dirty="0" err="1"/>
              <a:t>tensor</a:t>
            </a:r>
            <a:r>
              <a:rPr lang="ko-KR" altLang="en-US" dirty="0"/>
              <a:t>(-0.3044,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tensor</a:t>
            </a:r>
            <a:r>
              <a:rPr lang="ko-KR" altLang="en-US" dirty="0"/>
              <a:t>(0.0782,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 </a:t>
            </a:r>
            <a:r>
              <a:rPr lang="ko-KR" altLang="en-US" dirty="0" err="1"/>
              <a:t>tensor</a:t>
            </a:r>
            <a:r>
              <a:rPr lang="ko-KR" altLang="en-US" dirty="0"/>
              <a:t>(-0.3080,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 </a:t>
            </a:r>
            <a:r>
              <a:rPr lang="ko-KR" altLang="en-US" dirty="0" err="1"/>
              <a:t>tensor</a:t>
            </a:r>
            <a:r>
              <a:rPr lang="ko-KR" altLang="en-US" dirty="0"/>
              <a:t>(-0.3030,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tensor</a:t>
            </a:r>
            <a:r>
              <a:rPr lang="ko-KR" altLang="en-US" dirty="0"/>
              <a:t>(0.1059,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 </a:t>
            </a:r>
            <a:r>
              <a:rPr lang="ko-KR" altLang="en-US" dirty="0" err="1"/>
              <a:t>tensor</a:t>
            </a:r>
            <a:r>
              <a:rPr lang="ko-KR" altLang="en-US" dirty="0"/>
              <a:t>(-0.2755,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 </a:t>
            </a:r>
            <a:r>
              <a:rPr lang="ko-KR" altLang="en-US" dirty="0" err="1"/>
              <a:t>tensor</a:t>
            </a:r>
            <a:r>
              <a:rPr lang="ko-KR" altLang="en-US" dirty="0"/>
              <a:t>(-0.2740,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tensor</a:t>
            </a:r>
            <a:r>
              <a:rPr lang="ko-KR" altLang="en-US" dirty="0"/>
              <a:t>(0.0823,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 </a:t>
            </a:r>
            <a:r>
              <a:rPr lang="ko-KR" altLang="en-US" dirty="0" err="1"/>
              <a:t>tensor</a:t>
            </a:r>
            <a:r>
              <a:rPr lang="ko-KR" altLang="en-US" dirty="0"/>
              <a:t>(-0.2762,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 </a:t>
            </a:r>
            <a:r>
              <a:rPr lang="ko-KR" altLang="en-US" dirty="0" err="1"/>
              <a:t>tensor</a:t>
            </a:r>
            <a:r>
              <a:rPr lang="ko-KR" altLang="en-US" dirty="0"/>
              <a:t>(-0.2732,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AFBC45B-42E6-4FBE-A3EB-F8C5289C2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384" y="1375614"/>
            <a:ext cx="6439231" cy="529617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050927-8A7F-471D-85F0-EEB992510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5615" y="3607025"/>
            <a:ext cx="2787793" cy="122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8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2D1BB3-02BC-41EB-A7AA-8591D2270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580" y="1207842"/>
            <a:ext cx="8534839" cy="45785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9426A4-C8AC-4DF9-9F75-A69BE89BA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586" y="5854648"/>
            <a:ext cx="10274828" cy="100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35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77E4A3-45D0-4BF9-BC58-B5E42E035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727" y="2425825"/>
            <a:ext cx="8674546" cy="33339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7FD2B4-B0E3-431E-9800-9EB61376E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186" y="663631"/>
            <a:ext cx="8331628" cy="604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6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99F533-824A-4F9D-A887-3515F7DE6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829" y="1363406"/>
            <a:ext cx="8598342" cy="549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7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" name="TextBox 1">
            <a:hlinkClick r:id="rId4" action="ppaction://hlinkfile"/>
            <a:extLst>
              <a:ext uri="{FF2B5EF4-FFF2-40B4-BE49-F238E27FC236}">
                <a16:creationId xmlns:a16="http://schemas.microsoft.com/office/drawing/2014/main" id="{70C0BF10-EA4B-4C50-9319-71FF07E682F7}"/>
              </a:ext>
            </a:extLst>
          </p:cNvPr>
          <p:cNvSpPr txBox="1"/>
          <p:nvPr/>
        </p:nvSpPr>
        <p:spPr>
          <a:xfrm>
            <a:off x="9556955" y="6400800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Example image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21B7C4E-61DA-496B-B695-81A476F84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Necessary for effectively recognize and extract various and complex patterns from images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Manually labeling the data is too challenging and need much time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Automatically mask pattern areas and cluster similar patterns for use in anomaly detection training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Grouping similar patterns together for training is expected to enhance the performance of the anomaly detection model</a:t>
            </a:r>
          </a:p>
        </p:txBody>
      </p:sp>
    </p:spTree>
    <p:extLst>
      <p:ext uri="{BB962C8B-B14F-4D97-AF65-F5344CB8AC3E}">
        <p14:creationId xmlns:p14="http://schemas.microsoft.com/office/powerpoint/2010/main" val="700750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Georgia" panose="02040502050405020303" pitchFamily="18" charset="0"/>
              </a:rPr>
              <a:t>Thank you</a:t>
            </a:r>
            <a:endParaRPr lang="ko-KR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0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Index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48F01B7A-7B1A-44DB-BD8C-14C2DE01E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Paper abstract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1-1. Optical flow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1-2. Correlation layer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1-3. Correlation volume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Model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Conclusion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1. Paper abstract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B1168F5-E787-4FCD-808B-FF2F08EB4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Unsupervised semantic segmentation</a:t>
            </a:r>
            <a:r>
              <a:rPr lang="ko-KR" altLang="en-US" dirty="0">
                <a:latin typeface="Georgia" panose="02040502050405020303" pitchFamily="18" charset="0"/>
              </a:rPr>
              <a:t> </a:t>
            </a:r>
            <a:r>
              <a:rPr lang="en-US" altLang="ko-KR" dirty="0">
                <a:latin typeface="Georgia" panose="02040502050405020303" pitchFamily="18" charset="0"/>
              </a:rPr>
              <a:t>model from unlabeled image data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Match the features using feature correspondences and segmentation correspondences between images.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Learns from a variety of patterns and situations through KNN correlations, self-correlations, and random image correlations.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STEGO achieves SOTA performance on both the </a:t>
            </a:r>
            <a:r>
              <a:rPr lang="en-US" altLang="ko-KR" dirty="0" err="1">
                <a:latin typeface="Georgia" panose="02040502050405020303" pitchFamily="18" charset="0"/>
              </a:rPr>
              <a:t>CocoStuff</a:t>
            </a:r>
            <a:r>
              <a:rPr lang="en-US" altLang="ko-KR" dirty="0">
                <a:latin typeface="Georgia" panose="02040502050405020303" pitchFamily="18" charset="0"/>
              </a:rPr>
              <a:t> (+14 </a:t>
            </a:r>
            <a:r>
              <a:rPr lang="en-US" altLang="ko-KR" dirty="0" err="1">
                <a:latin typeface="Georgia" panose="02040502050405020303" pitchFamily="18" charset="0"/>
              </a:rPr>
              <a:t>mIoU</a:t>
            </a:r>
            <a:r>
              <a:rPr lang="en-US" altLang="ko-KR" dirty="0">
                <a:latin typeface="Georgia" panose="02040502050405020303" pitchFamily="18" charset="0"/>
              </a:rPr>
              <a:t>) and Cityscapes (+9 </a:t>
            </a:r>
            <a:r>
              <a:rPr lang="en-US" altLang="ko-KR" dirty="0" err="1">
                <a:latin typeface="Georgia" panose="02040502050405020303" pitchFamily="18" charset="0"/>
              </a:rPr>
              <a:t>mIoU</a:t>
            </a:r>
            <a:r>
              <a:rPr lang="en-US" altLang="ko-KR" dirty="0">
                <a:latin typeface="Georgia" panose="02040502050405020303" pitchFamily="18" charset="0"/>
              </a:rPr>
              <a:t>)(2022)</a:t>
            </a:r>
          </a:p>
        </p:txBody>
      </p:sp>
    </p:spTree>
    <p:extLst>
      <p:ext uri="{BB962C8B-B14F-4D97-AF65-F5344CB8AC3E}">
        <p14:creationId xmlns:p14="http://schemas.microsoft.com/office/powerpoint/2010/main" val="3877891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46213B-A525-4A24-BD1E-1EA94EB87EF0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FBCD949-31FF-4A62-97F9-D70FC50C5F0F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1-1. Optical flow</a:t>
            </a:r>
          </a:p>
        </p:txBody>
      </p:sp>
      <p:pic>
        <p:nvPicPr>
          <p:cNvPr id="5" name="Picture 2" descr="Drawing">
            <a:extLst>
              <a:ext uri="{FF2B5EF4-FFF2-40B4-BE49-F238E27FC236}">
                <a16:creationId xmlns:a16="http://schemas.microsoft.com/office/drawing/2014/main" id="{3958CFE1-C41A-4106-BBE9-E81ADE4A3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7" y="1941899"/>
            <a:ext cx="5820573" cy="405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awing">
            <a:extLst>
              <a:ext uri="{FF2B5EF4-FFF2-40B4-BE49-F238E27FC236}">
                <a16:creationId xmlns:a16="http://schemas.microsoft.com/office/drawing/2014/main" id="{A0F25AB1-55B8-4226-9F13-C6F810D9D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58" y="2622279"/>
            <a:ext cx="5254266" cy="310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rawing">
            <a:extLst>
              <a:ext uri="{FF2B5EF4-FFF2-40B4-BE49-F238E27FC236}">
                <a16:creationId xmlns:a16="http://schemas.microsoft.com/office/drawing/2014/main" id="{37F8422D-FC37-478F-8BD0-0A45AA368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857" y="2460687"/>
            <a:ext cx="5610286" cy="301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25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1-2. Correlation layer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EAB9CE-F9C0-4EE8-8BC7-56123838B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459" y="1258481"/>
            <a:ext cx="8709291" cy="494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C5E989A-264F-4E1C-8D84-63B646127B1A}"/>
              </a:ext>
            </a:extLst>
          </p:cNvPr>
          <p:cNvSpPr/>
          <p:nvPr/>
        </p:nvSpPr>
        <p:spPr>
          <a:xfrm>
            <a:off x="3763788" y="3429000"/>
            <a:ext cx="1846498" cy="2411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81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1-2. Correlation layer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9AAFF72-9A75-4FF2-B582-900991C3A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594" y="2532984"/>
            <a:ext cx="6396376" cy="321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60E958-7E61-41C9-841C-A080A1BC6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00" y="2107546"/>
            <a:ext cx="4235668" cy="711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F143159E-2AE1-4C39-A598-8B51C5B105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332" y="3151731"/>
                <a:ext cx="4150336" cy="2799526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feature map of image 1 and image 2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pixel positions in the feature maps</a:t>
                </a:r>
              </a:p>
              <a:p>
                <a:r>
                  <a:rPr lang="en-US" altLang="ko-KR" sz="1400" dirty="0">
                    <a:latin typeface="Georgia" panose="02040502050405020303" pitchFamily="18" charset="0"/>
                  </a:rPr>
                  <a:t>o: The offset vector, which represents changes in position within the local patch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400" dirty="0">
                  <a:latin typeface="Georgia" panose="02040502050405020303" pitchFamily="18" charset="0"/>
                </a:endParaRPr>
              </a:p>
              <a:p>
                <a:r>
                  <a:rPr lang="en-US" altLang="ko-KR" sz="1400" dirty="0">
                    <a:latin typeface="Georgia" panose="02040502050405020303" pitchFamily="18" charset="0"/>
                  </a:rPr>
                  <a:t>K: The size of the patch, defined as K=2k+1. This indicates that the patch extends k pixels from the center point.</a:t>
                </a:r>
              </a:p>
              <a:p>
                <a:r>
                  <a:rPr lang="en-US" altLang="ko-KR" sz="1400" dirty="0">
                    <a:latin typeface="Georgia" panose="02040502050405020303" pitchFamily="18" charset="0"/>
                  </a:rPr>
                  <a:t>D: The neighborhood size based on the maximum displacement </a:t>
                </a:r>
                <a:r>
                  <a:rPr lang="ko-KR" altLang="en-US" sz="1400" dirty="0">
                    <a:latin typeface="Georgia" panose="02040502050405020303" pitchFamily="18" charset="0"/>
                  </a:rPr>
                  <a:t>𝑑</a:t>
                </a:r>
                <a:endParaRPr lang="en-US" altLang="ko-KR" sz="1400" dirty="0">
                  <a:latin typeface="Georgia" panose="02040502050405020303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): correlation score between two feature maps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 at positions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 and 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. This means similarity between patches.</a:t>
                </a:r>
              </a:p>
            </p:txBody>
          </p:sp>
        </mc:Choice>
        <mc:Fallback xmlns="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F143159E-2AE1-4C39-A598-8B51C5B105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332" y="3151731"/>
                <a:ext cx="4150336" cy="2799526"/>
              </a:xfrm>
              <a:blipFill>
                <a:blip r:embed="rId6"/>
                <a:stretch>
                  <a:fillRect l="-294" t="-2179" r="-294" b="-13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8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1-3. Correlation volume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DEACB59-1BD9-4C76-B853-FAC54C56C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22185"/>
            <a:ext cx="12192000" cy="211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FD1316-4B12-4231-8C78-84C3671F1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718" y="1411668"/>
            <a:ext cx="8572563" cy="28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5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9A1EFA-9E3E-47BB-B604-4019202521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969"/>
          <a:stretch/>
        </p:blipFill>
        <p:spPr>
          <a:xfrm>
            <a:off x="961761" y="1858354"/>
            <a:ext cx="4829439" cy="45404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09E165-5612-4198-87D3-D8F17AA49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0007" y="2918562"/>
            <a:ext cx="2933851" cy="8255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269266FC-2956-4A33-B041-80953AEDDD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31764" y="4171728"/>
                <a:ext cx="4559890" cy="140316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𝑐h𝑤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𝑐𝑖𝑗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c-</a:t>
                </a:r>
                <a:r>
                  <a:rPr lang="en-US" altLang="ko-KR" sz="1400" dirty="0" err="1">
                    <a:latin typeface="Georgia" panose="02040502050405020303" pitchFamily="18" charset="0"/>
                  </a:rPr>
                  <a:t>th</a:t>
                </a:r>
                <a:r>
                  <a:rPr lang="en-US" altLang="ko-KR" sz="1400" dirty="0">
                    <a:latin typeface="Georgia" panose="02040502050405020303" pitchFamily="18" charset="0"/>
                  </a:rPr>
                  <a:t> channel feature value of image 1 and image 2 of each location (</a:t>
                </a:r>
                <a:r>
                  <a:rPr lang="en-US" altLang="ko-KR" sz="1400" dirty="0" err="1">
                    <a:latin typeface="Georgia" panose="02040502050405020303" pitchFamily="18" charset="0"/>
                  </a:rPr>
                  <a:t>h,w</a:t>
                </a:r>
                <a:r>
                  <a:rPr lang="en-US" altLang="ko-KR" sz="1400" dirty="0">
                    <a:latin typeface="Georgia" panose="02040502050405020303" pitchFamily="18" charset="0"/>
                  </a:rPr>
                  <a:t>), (</a:t>
                </a:r>
                <a:r>
                  <a:rPr lang="en-US" altLang="ko-KR" sz="1400" dirty="0" err="1">
                    <a:latin typeface="Georgia" panose="02040502050405020303" pitchFamily="18" charset="0"/>
                  </a:rPr>
                  <a:t>i,j</a:t>
                </a:r>
                <a:r>
                  <a:rPr lang="en-US" altLang="ko-KR" sz="1400" dirty="0">
                    <a:latin typeface="Georgia" panose="02040502050405020303" pitchFamily="18" charset="0"/>
                  </a:rPr>
                  <a:t>)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h𝑤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L2 norm value of location (</a:t>
                </a:r>
                <a:r>
                  <a:rPr lang="en-US" altLang="ko-KR" sz="1400" dirty="0" err="1">
                    <a:latin typeface="Georgia" panose="02040502050405020303" pitchFamily="18" charset="0"/>
                  </a:rPr>
                  <a:t>h,w</a:t>
                </a:r>
                <a:r>
                  <a:rPr lang="en-US" altLang="ko-KR" sz="1400" dirty="0">
                    <a:latin typeface="Georgia" panose="02040502050405020303" pitchFamily="18" charset="0"/>
                  </a:rPr>
                  <a:t>), (</a:t>
                </a:r>
                <a:r>
                  <a:rPr lang="en-US" altLang="ko-KR" sz="1400" dirty="0" err="1">
                    <a:latin typeface="Georgia" panose="02040502050405020303" pitchFamily="18" charset="0"/>
                  </a:rPr>
                  <a:t>i,j</a:t>
                </a:r>
                <a:r>
                  <a:rPr lang="en-US" altLang="ko-KR" sz="1400" dirty="0">
                    <a:latin typeface="Georgia" panose="02040502050405020303" pitchFamily="18" charset="0"/>
                  </a:rPr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h𝑤𝑖𝑗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Feature correspondences tensor between feature map f and g</a:t>
                </a:r>
              </a:p>
            </p:txBody>
          </p:sp>
        </mc:Choice>
        <mc:Fallback xmlns="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269266FC-2956-4A33-B041-80953AEDDD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31764" y="4171728"/>
                <a:ext cx="4559890" cy="1403162"/>
              </a:xfrm>
              <a:blipFill>
                <a:blip r:embed="rId6"/>
                <a:stretch>
                  <a:fillRect l="-267" t="-2165" b="-1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544376D6-1E95-400F-8DB7-B37C31EBC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761" y="1852091"/>
            <a:ext cx="10268478" cy="454048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19EF96A-3E74-4DAF-AD52-7DF2BA448B42}"/>
              </a:ext>
            </a:extLst>
          </p:cNvPr>
          <p:cNvSpPr/>
          <p:nvPr/>
        </p:nvSpPr>
        <p:spPr>
          <a:xfrm>
            <a:off x="961761" y="4822723"/>
            <a:ext cx="2287800" cy="693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37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9A1EFA-9E3E-47BB-B604-4019202521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06" r="-17" b="39195"/>
          <a:stretch/>
        </p:blipFill>
        <p:spPr>
          <a:xfrm>
            <a:off x="6353605" y="1858354"/>
            <a:ext cx="4878767" cy="27608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278AF4F-9663-4A45-9A27-2592A453E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463" y="5050970"/>
            <a:ext cx="9220674" cy="463574"/>
          </a:xfrm>
          <a:prstGeom prst="rect">
            <a:avLst/>
          </a:prstGeom>
        </p:spPr>
      </p:pic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9099F0E2-7A0C-4B6A-8211-936E11C08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628" y="2423188"/>
            <a:ext cx="4150336" cy="201162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Georgia" panose="02040502050405020303" pitchFamily="18" charset="0"/>
              </a:rPr>
              <a:t>KNN Correlation</a:t>
            </a:r>
          </a:p>
          <a:p>
            <a:pPr marL="0" indent="0">
              <a:buNone/>
            </a:pPr>
            <a:r>
              <a:rPr lang="en-US" altLang="ko-KR" sz="1400" dirty="0">
                <a:latin typeface="Georgia" panose="02040502050405020303" pitchFamily="18" charset="0"/>
              </a:rPr>
              <a:t>        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ko-KR" sz="1400" dirty="0">
                <a:latin typeface="Georgia" panose="02040502050405020303" pitchFamily="18" charset="0"/>
              </a:rPr>
              <a:t>Self Correlation</a:t>
            </a:r>
          </a:p>
          <a:p>
            <a:pPr marL="0" indent="0">
              <a:buNone/>
            </a:pPr>
            <a:r>
              <a:rPr lang="en-US" altLang="ko-KR" sz="1400" dirty="0">
                <a:latin typeface="Georgia" panose="02040502050405020303" pitchFamily="18" charset="0"/>
              </a:rPr>
              <a:t>        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altLang="ko-KR" sz="1400" dirty="0">
                <a:latin typeface="Georgia" panose="02040502050405020303" pitchFamily="18" charset="0"/>
              </a:rPr>
              <a:t>Random image Correlation</a:t>
            </a:r>
          </a:p>
          <a:p>
            <a:pPr marL="0" indent="0">
              <a:buNone/>
            </a:pPr>
            <a:r>
              <a:rPr lang="en-US" altLang="ko-KR" sz="1400" dirty="0">
                <a:latin typeface="Georgia" panose="02040502050405020303" pitchFamily="18" charset="0"/>
              </a:rPr>
              <a:t>        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>
              <a:latin typeface="Georgia" panose="02040502050405020303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37931EF-60C0-4C79-8D89-273448AFD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94" y="1858354"/>
            <a:ext cx="10268478" cy="454048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A291813-65CE-4667-A0CF-C92C090390F0}"/>
              </a:ext>
            </a:extLst>
          </p:cNvPr>
          <p:cNvSpPr/>
          <p:nvPr/>
        </p:nvSpPr>
        <p:spPr>
          <a:xfrm>
            <a:off x="3267889" y="4822723"/>
            <a:ext cx="2287800" cy="693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68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6825</TotalTime>
  <Words>831</Words>
  <Application>Microsoft Office PowerPoint</Application>
  <PresentationFormat>와이드스크린</PresentationFormat>
  <Paragraphs>97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Arial</vt:lpstr>
      <vt:lpstr>Cambria Math</vt:lpstr>
      <vt:lpstr>Georgia</vt:lpstr>
      <vt:lpstr>Office 테마</vt:lpstr>
      <vt:lpstr>Unsupervised Semantic Segmentation by Distilling Features Correspondences</vt:lpstr>
      <vt:lpstr>Index</vt:lpstr>
      <vt:lpstr>1. Paper abstract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weakly-supervised semantic alignment</dc:title>
  <dc:creator>USER</dc:creator>
  <cp:lastModifiedBy>USER</cp:lastModifiedBy>
  <cp:revision>379</cp:revision>
  <dcterms:created xsi:type="dcterms:W3CDTF">2023-09-03T23:41:12Z</dcterms:created>
  <dcterms:modified xsi:type="dcterms:W3CDTF">2024-06-03T01:54:20Z</dcterms:modified>
  <cp:version/>
</cp:coreProperties>
</file>